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6"/>
  </p:handoutMasterIdLst>
  <p:sldIdLst>
    <p:sldId id="260" r:id="rId3"/>
    <p:sldId id="264" r:id="rId4"/>
    <p:sldId id="268" r:id="rId5"/>
    <p:sldId id="302" r:id="rId7"/>
    <p:sldId id="303" r:id="rId8"/>
    <p:sldId id="304" r:id="rId9"/>
    <p:sldId id="312" r:id="rId10"/>
    <p:sldId id="307" r:id="rId11"/>
    <p:sldId id="305" r:id="rId12"/>
    <p:sldId id="318" r:id="rId13"/>
    <p:sldId id="308" r:id="rId14"/>
    <p:sldId id="28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9491"/>
    <a:srgbClr val="E93F64"/>
    <a:srgbClr val="FF9409"/>
    <a:srgbClr val="DB4B10"/>
    <a:srgbClr val="E4151A"/>
    <a:srgbClr val="FDDA1E"/>
    <a:srgbClr val="FFD889"/>
    <a:srgbClr val="85625D"/>
    <a:srgbClr val="91112C"/>
    <a:srgbClr val="174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 autoAdjust="0"/>
    <p:restoredTop sz="94599" autoAdjust="0"/>
  </p:normalViewPr>
  <p:slideViewPr>
    <p:cSldViewPr snapToGrid="0">
      <p:cViewPr varScale="1">
        <p:scale>
          <a:sx n="87" d="100"/>
          <a:sy n="87" d="100"/>
        </p:scale>
        <p:origin x="2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 userDrawn="1"/>
        </p:nvGrpSpPr>
        <p:grpSpPr>
          <a:xfrm>
            <a:off x="197361" y="273262"/>
            <a:ext cx="11797277" cy="6311476"/>
            <a:chOff x="239423" y="273262"/>
            <a:chExt cx="11797277" cy="6311476"/>
          </a:xfrm>
        </p:grpSpPr>
        <p:grpSp>
          <p:nvGrpSpPr>
            <p:cNvPr id="2" name="组合 1"/>
            <p:cNvGrpSpPr/>
            <p:nvPr userDrawn="1"/>
          </p:nvGrpSpPr>
          <p:grpSpPr>
            <a:xfrm rot="5400000" flipV="1">
              <a:off x="-2814485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" name="椭圆 2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 userDrawn="1"/>
          </p:nvGrpSpPr>
          <p:grpSpPr>
            <a:xfrm rot="5400000" flipV="1">
              <a:off x="8808160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6" name="椭圆 15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 userDrawn="1"/>
          </p:nvGrpSpPr>
          <p:grpSpPr>
            <a:xfrm>
              <a:off x="800895" y="273262"/>
              <a:ext cx="10718760" cy="174632"/>
              <a:chOff x="800895" y="287776"/>
              <a:chExt cx="10718760" cy="174632"/>
            </a:xfrm>
          </p:grpSpPr>
          <p:sp>
            <p:nvSpPr>
              <p:cNvPr id="29" name="椭圆 28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 userDrawn="1"/>
          </p:nvGrpSpPr>
          <p:grpSpPr>
            <a:xfrm>
              <a:off x="800895" y="6410106"/>
              <a:ext cx="10718760" cy="174632"/>
              <a:chOff x="800895" y="287776"/>
              <a:chExt cx="10718760" cy="174632"/>
            </a:xfrm>
          </p:grpSpPr>
          <p:sp>
            <p:nvSpPr>
              <p:cNvPr id="50" name="椭圆 49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3" name="任意多边形: 形状 2"/>
          <p:cNvSpPr/>
          <p:nvPr userDrawn="1"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PA-组合 108"/>
          <p:cNvGrpSpPr/>
          <p:nvPr userDrawn="1">
            <p:custDataLst>
              <p:tags r:id="rId3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" name="PA-任意多边形 106"/>
            <p:cNvSpPr/>
            <p:nvPr>
              <p:custDataLst>
                <p:tags r:id="rId4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A-图片 8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86755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不得将觅知网的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模板、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66177337-1161-4CB2-8B69-3E24C9ADD51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2EED884B-F155-42E3-9801-487CD0C3BE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5.xml"/><Relationship Id="rId4" Type="http://schemas.openxmlformats.org/officeDocument/2006/relationships/image" Target="../media/image5.png"/><Relationship Id="rId3" Type="http://schemas.openxmlformats.org/officeDocument/2006/relationships/tags" Target="../tags/tag4.xml"/><Relationship Id="rId2" Type="http://schemas.openxmlformats.org/officeDocument/2006/relationships/image" Target="../media/image4.png"/><Relationship Id="rId14" Type="http://schemas.openxmlformats.org/officeDocument/2006/relationships/slideLayout" Target="../slideLayouts/slideLayout1.xml"/><Relationship Id="rId13" Type="http://schemas.openxmlformats.org/officeDocument/2006/relationships/themeOverride" Target="../theme/themeOverride1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tags" Target="../tags/tag22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4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svg"/><Relationship Id="rId8" Type="http://schemas.openxmlformats.org/officeDocument/2006/relationships/image" Target="../media/image11.png"/><Relationship Id="rId7" Type="http://schemas.openxmlformats.org/officeDocument/2006/relationships/image" Target="../media/image1.svg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9" Type="http://schemas.openxmlformats.org/officeDocument/2006/relationships/slideLayout" Target="../slideLayouts/slideLayout3.xml"/><Relationship Id="rId18" Type="http://schemas.openxmlformats.org/officeDocument/2006/relationships/image" Target="../media/image16.png"/><Relationship Id="rId17" Type="http://schemas.openxmlformats.org/officeDocument/2006/relationships/tags" Target="../tags/tag12.xml"/><Relationship Id="rId16" Type="http://schemas.openxmlformats.org/officeDocument/2006/relationships/image" Target="../media/image15.png"/><Relationship Id="rId15" Type="http://schemas.openxmlformats.org/officeDocument/2006/relationships/image" Target="../media/image5.svg"/><Relationship Id="rId14" Type="http://schemas.openxmlformats.org/officeDocument/2006/relationships/image" Target="../media/image14.png"/><Relationship Id="rId13" Type="http://schemas.openxmlformats.org/officeDocument/2006/relationships/image" Target="../media/image4.svg"/><Relationship Id="rId12" Type="http://schemas.openxmlformats.org/officeDocument/2006/relationships/image" Target="../media/image13.png"/><Relationship Id="rId11" Type="http://schemas.openxmlformats.org/officeDocument/2006/relationships/image" Target="../media/image3.svg"/><Relationship Id="rId10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tags" Target="../tags/tag13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tags" Target="../tags/tag15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tags" Target="../tags/tag17.xml"/><Relationship Id="rId4" Type="http://schemas.openxmlformats.org/officeDocument/2006/relationships/image" Target="../media/image19.png"/><Relationship Id="rId3" Type="http://schemas.openxmlformats.org/officeDocument/2006/relationships/tags" Target="../tags/tag16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18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19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tags" Target="../tags/tag21.xml"/><Relationship Id="rId4" Type="http://schemas.openxmlformats.org/officeDocument/2006/relationships/image" Target="../media/image19.png"/><Relationship Id="rId3" Type="http://schemas.openxmlformats.org/officeDocument/2006/relationships/tags" Target="../tags/tag20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9191909">
            <a:off x="1918650" y="3413350"/>
            <a:ext cx="793642" cy="761188"/>
          </a:xfrm>
          <a:prstGeom prst="rect">
            <a:avLst/>
          </a:prstGeom>
        </p:spPr>
      </p:pic>
      <p:pic>
        <p:nvPicPr>
          <p:cNvPr id="110" name="PA-图片 10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07903" y="2758404"/>
            <a:ext cx="767583" cy="747559"/>
          </a:xfrm>
          <a:prstGeom prst="rect">
            <a:avLst/>
          </a:prstGeom>
        </p:spPr>
      </p:pic>
      <p:pic>
        <p:nvPicPr>
          <p:cNvPr id="111" name="PA-图片 1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screen"/>
          <a:stretch>
            <a:fillRect/>
          </a:stretch>
        </p:blipFill>
        <p:spPr>
          <a:xfrm>
            <a:off x="7506343" y="2931966"/>
            <a:ext cx="465084" cy="452951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2187" y="5666242"/>
            <a:ext cx="1219541" cy="501367"/>
          </a:xfrm>
          <a:prstGeom prst="rect">
            <a:avLst/>
          </a:prstGeom>
        </p:spPr>
      </p:pic>
      <p:sp>
        <p:nvSpPr>
          <p:cNvPr id="95" name="矩形: 圆角 94"/>
          <p:cNvSpPr/>
          <p:nvPr/>
        </p:nvSpPr>
        <p:spPr>
          <a:xfrm>
            <a:off x="4425657" y="5091213"/>
            <a:ext cx="3340687" cy="5903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2E94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4949500" y="5063869"/>
            <a:ext cx="22942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-300" dirty="0">
                <a:ln>
                  <a:solidFill>
                    <a:schemeClr val="bg1"/>
                  </a:solidFill>
                </a:ln>
                <a:solidFill>
                  <a:srgbClr val="2E9491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Yahboom</a:t>
            </a:r>
            <a:endParaRPr lang="en-US" altLang="zh-CN" sz="3600" b="1" spc="-300" dirty="0">
              <a:ln>
                <a:solidFill>
                  <a:schemeClr val="bg1"/>
                </a:solidFill>
              </a:ln>
              <a:solidFill>
                <a:srgbClr val="2E9491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4615796" y="5220393"/>
            <a:ext cx="285483" cy="309779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7309506" y="5220393"/>
            <a:ext cx="285483" cy="30977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8908" y="5468600"/>
            <a:ext cx="567222" cy="621625"/>
          </a:xfrm>
          <a:prstGeom prst="rect">
            <a:avLst/>
          </a:prstGeom>
        </p:spPr>
      </p:pic>
      <p:sp>
        <p:nvSpPr>
          <p:cNvPr id="23" name="PA-矩形 89"/>
          <p:cNvSpPr/>
          <p:nvPr>
            <p:custDataLst>
              <p:tags r:id="rId10"/>
            </p:custDataLst>
          </p:nvPr>
        </p:nvSpPr>
        <p:spPr>
          <a:xfrm>
            <a:off x="3274672" y="3781846"/>
            <a:ext cx="637095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>
                <a:ln w="3175">
                  <a:solidFill>
                    <a:schemeClr val="tx1"/>
                  </a:solidFill>
                </a:ln>
                <a:solidFill>
                  <a:srgbClr val="E4151A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LED light exchange lighting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E4151A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PA-矩形 85"/>
          <p:cNvSpPr/>
          <p:nvPr>
            <p:custDataLst>
              <p:tags r:id="rId11"/>
            </p:custDataLst>
          </p:nvPr>
        </p:nvSpPr>
        <p:spPr>
          <a:xfrm>
            <a:off x="3004820" y="1409700"/>
            <a:ext cx="664908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5400" b="1" dirty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Light of Tiny</a:t>
            </a:r>
            <a:r>
              <a:rPr lang="en-US" altLang="zh-CN" sz="5400" b="1" dirty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-</a:t>
            </a:r>
            <a:r>
              <a:rPr lang="zh-CN" altLang="en-US" sz="5400" b="1" dirty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bit</a:t>
            </a:r>
            <a:endParaRPr lang="zh-CN" altLang="en-US" sz="5400" b="1" dirty="0">
              <a:ln w="3175">
                <a:solidFill>
                  <a:schemeClr val="tx1"/>
                </a:solidFill>
              </a:ln>
              <a:solidFill>
                <a:srgbClr val="7030A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4000" advTm="6700">
        <p15:prstTrans prst="curtains"/>
      </p:transition>
    </mc:Choice>
    <mc:Fallback>
      <p:transition spd="slow" advTm="6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364865" y="314325"/>
            <a:ext cx="565150" cy="59626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22300" cy="53022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342255" y="5788660"/>
            <a:ext cx="150812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/>
            <a:r>
              <a:rPr lang="en-US" sz="2000" b="1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157140" y="370373"/>
            <a:ext cx="351790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Combine block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840" y="1196340"/>
            <a:ext cx="9673590" cy="4237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884805" y="336550"/>
            <a:ext cx="566420" cy="61595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283575" y="384175"/>
            <a:ext cx="622300" cy="59182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096010" y="1082040"/>
            <a:ext cx="963739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After the program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is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download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ed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, we can see that a smile pattern is displayed on the  dot matrix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of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micro:bit board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 The two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LED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lights alternately light up different colors, as shown below.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35" y="2805430"/>
            <a:ext cx="2794000" cy="24695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655" y="2805430"/>
            <a:ext cx="2766695" cy="24993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420" y="2792730"/>
            <a:ext cx="2734310" cy="2495550"/>
          </a:xfrm>
          <a:prstGeom prst="rect">
            <a:avLst/>
          </a:prstGeom>
        </p:spPr>
      </p:pic>
      <p:sp>
        <p:nvSpPr>
          <p:cNvPr id="3" name="PA-矩形 86"/>
          <p:cNvSpPr/>
          <p:nvPr>
            <p:custDataLst>
              <p:tags r:id="rId6"/>
            </p:custDataLst>
          </p:nvPr>
        </p:nvSpPr>
        <p:spPr>
          <a:xfrm>
            <a:off x="3451338" y="409108"/>
            <a:ext cx="4670425" cy="52197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28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Experimental phenomena</a:t>
            </a:r>
            <a:endParaRPr lang="zh-CN" altLang="en-US" sz="2800" b="1" dirty="0">
              <a:ln w="3175">
                <a:solidFill>
                  <a:schemeClr val="tx1"/>
                </a:solidFill>
              </a:ln>
              <a:solidFill>
                <a:srgbClr val="E93F64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42255" y="5788660"/>
            <a:ext cx="150812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/>
            <a:r>
              <a:rPr lang="en-US" sz="2000" b="1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93" y="684510"/>
            <a:ext cx="567222" cy="621625"/>
          </a:xfrm>
          <a:prstGeom prst="rect">
            <a:avLst/>
          </a:prstGeom>
        </p:spPr>
      </p:pic>
      <p:sp>
        <p:nvSpPr>
          <p:cNvPr id="3" name="PA-矩形 87"/>
          <p:cNvSpPr/>
          <p:nvPr>
            <p:custDataLst>
              <p:tags r:id="rId3"/>
            </p:custDataLst>
          </p:nvPr>
        </p:nvSpPr>
        <p:spPr>
          <a:xfrm>
            <a:off x="1834062" y="1423671"/>
            <a:ext cx="838708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隶书" panose="02010509060101010101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3600" b="1" dirty="0" smtClean="0">
              <a:ln w="3175">
                <a:solidFill>
                  <a:schemeClr val="tx1"/>
                </a:solidFill>
              </a:ln>
              <a:solidFill>
                <a:srgbClr val="0070C0"/>
              </a:solidFill>
              <a:effectLst/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36340" y="2921000"/>
            <a:ext cx="372554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4400" b="1" dirty="0" smtClean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charset="-122"/>
                <a:cs typeface="Arial" panose="020B0604020202020204" pitchFamily="34" charset="0"/>
                <a:sym typeface="+mn-ea"/>
              </a:rPr>
              <a:t>Thank you!!!</a:t>
            </a:r>
            <a:endParaRPr lang="en-US" altLang="zh-CN" sz="4400" b="1" dirty="0" smtClean="0">
              <a:solidFill>
                <a:schemeClr val="tx1"/>
              </a:solidFill>
              <a:latin typeface="Arial" panose="020B0604020202020204" pitchFamily="34" charset="0"/>
              <a:ea typeface="隶书" panose="02010509060101010101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300">
        <p:random/>
      </p:transition>
    </mc:Choice>
    <mc:Fallback>
      <p:transition spd="slow" advTm="4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49" name="任意多边形: 形状 48"/>
          <p:cNvSpPr/>
          <p:nvPr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PA-组合 108"/>
          <p:cNvGrpSpPr/>
          <p:nvPr>
            <p:custDataLst>
              <p:tags r:id="rId2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1" name="PA-任意多边形 106"/>
            <p:cNvSpPr/>
            <p:nvPr>
              <p:custDataLst>
                <p:tags r:id="rId3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2" name="PA-图片 8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531485" y="5885815"/>
            <a:ext cx="14617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/>
            <a:r>
              <a:rPr lang="en-US" sz="2000" b="1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00168" y="2246482"/>
            <a:ext cx="2805371" cy="587302"/>
            <a:chOff x="1037739" y="2478488"/>
            <a:chExt cx="3007000" cy="590300"/>
          </a:xfrm>
        </p:grpSpPr>
        <p:sp>
          <p:nvSpPr>
            <p:cNvPr id="7" name="矩形 6"/>
            <p:cNvSpPr/>
            <p:nvPr/>
          </p:nvSpPr>
          <p:spPr>
            <a:xfrm>
              <a:off x="1273921" y="2478622"/>
              <a:ext cx="2465955" cy="52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Preparation</a:t>
              </a:r>
              <a:endParaRPr lang="en-US" sz="2800" b="1" spc="-3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sp>
          <p:nvSpPr>
            <p:cNvPr id="9" name="矩形: 圆角 23"/>
            <p:cNvSpPr/>
            <p:nvPr/>
          </p:nvSpPr>
          <p:spPr>
            <a:xfrm>
              <a:off x="1037739" y="2478488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6" cstate="screen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9938" y="2149842"/>
            <a:ext cx="420347" cy="684019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850831" y="2188830"/>
            <a:ext cx="2805371" cy="603043"/>
            <a:chOff x="998943" y="2420542"/>
            <a:chExt cx="3007000" cy="606122"/>
          </a:xfrm>
        </p:grpSpPr>
        <p:sp>
          <p:nvSpPr>
            <p:cNvPr id="16" name="矩形 15"/>
            <p:cNvSpPr/>
            <p:nvPr/>
          </p:nvSpPr>
          <p:spPr>
            <a:xfrm>
              <a:off x="1279367" y="2420542"/>
              <a:ext cx="2636115" cy="58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Learning </a:t>
              </a:r>
              <a:r>
                <a:rPr lang="zh-CN" altLang="en-US" sz="32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goal</a:t>
              </a:r>
              <a:endParaRPr lang="zh-CN" altLang="en-US" sz="32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17" name="矩形: 圆角 54"/>
            <p:cNvSpPr/>
            <p:nvPr/>
          </p:nvSpPr>
          <p:spPr>
            <a:xfrm>
              <a:off x="998943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8" cstate="screen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6796" y="2160026"/>
            <a:ext cx="511054" cy="643048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8682833" y="2204576"/>
            <a:ext cx="2805371" cy="587302"/>
            <a:chOff x="1101039" y="2436364"/>
            <a:chExt cx="3007000" cy="590300"/>
          </a:xfrm>
        </p:grpSpPr>
        <p:sp>
          <p:nvSpPr>
            <p:cNvPr id="20" name="矩形 19"/>
            <p:cNvSpPr/>
            <p:nvPr/>
          </p:nvSpPr>
          <p:spPr>
            <a:xfrm>
              <a:off x="1269837" y="2500188"/>
              <a:ext cx="2837584" cy="52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Search for blocks</a:t>
              </a:r>
              <a:endParaRPr lang="en-US" altLang="zh-CN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21" name="矩形: 圆角 58"/>
            <p:cNvSpPr/>
            <p:nvPr/>
          </p:nvSpPr>
          <p:spPr>
            <a:xfrm>
              <a:off x="1101039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0" cstate="screen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23548" y="2201764"/>
            <a:ext cx="511054" cy="559571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1000168" y="3402474"/>
            <a:ext cx="2805371" cy="587508"/>
            <a:chOff x="1037739" y="2419131"/>
            <a:chExt cx="3007000" cy="590508"/>
          </a:xfrm>
        </p:grpSpPr>
        <p:sp>
          <p:nvSpPr>
            <p:cNvPr id="25" name="矩形 24"/>
            <p:cNvSpPr/>
            <p:nvPr/>
          </p:nvSpPr>
          <p:spPr>
            <a:xfrm>
              <a:off x="1273921" y="2485004"/>
              <a:ext cx="2755227" cy="52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Combine blocks</a:t>
              </a:r>
              <a:endParaRPr lang="zh-CN" altLang="en-US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27" name="矩形: 圆角 62"/>
            <p:cNvSpPr/>
            <p:nvPr/>
          </p:nvSpPr>
          <p:spPr>
            <a:xfrm>
              <a:off x="1037739" y="2419131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2" cstate="screen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9938" y="3349155"/>
            <a:ext cx="511054" cy="694886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4850765" y="3419475"/>
            <a:ext cx="4415155" cy="587219"/>
            <a:chOff x="998943" y="2436364"/>
            <a:chExt cx="3007000" cy="590300"/>
          </a:xfrm>
        </p:grpSpPr>
        <p:sp>
          <p:nvSpPr>
            <p:cNvPr id="30" name="矩形 29"/>
            <p:cNvSpPr/>
            <p:nvPr/>
          </p:nvSpPr>
          <p:spPr>
            <a:xfrm>
              <a:off x="1177122" y="2452961"/>
              <a:ext cx="2818441" cy="524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Experimental phenomena</a:t>
              </a:r>
              <a:endParaRPr lang="zh-CN" altLang="en-US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31" name="矩形: 圆角 66"/>
            <p:cNvSpPr/>
            <p:nvPr/>
          </p:nvSpPr>
          <p:spPr>
            <a:xfrm>
              <a:off x="998943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14" cstate="screen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6796" y="3420028"/>
            <a:ext cx="511054" cy="55314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3803" y="597126"/>
            <a:ext cx="1722139" cy="57853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86058" y="597126"/>
            <a:ext cx="1722139" cy="578531"/>
          </a:xfrm>
          <a:prstGeom prst="rect">
            <a:avLst/>
          </a:prstGeom>
        </p:spPr>
      </p:pic>
      <p:sp>
        <p:nvSpPr>
          <p:cNvPr id="35" name="PA-矩形 7"/>
          <p:cNvSpPr/>
          <p:nvPr>
            <p:custDataLst>
              <p:tags r:id="rId17"/>
            </p:custDataLst>
          </p:nvPr>
        </p:nvSpPr>
        <p:spPr>
          <a:xfrm>
            <a:off x="4890752" y="407046"/>
            <a:ext cx="2658110" cy="76835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4400" b="1" dirty="0">
                <a:ln w="3175">
                  <a:solidFill>
                    <a:schemeClr val="tx1"/>
                  </a:solidFill>
                </a:ln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Arial" panose="020B0604020202020204" pitchFamily="34" charset="0"/>
              </a:rPr>
              <a:t>Contents</a:t>
            </a:r>
            <a:endParaRPr lang="zh-CN" altLang="en-US" sz="4400" b="1" dirty="0">
              <a:ln w="3175">
                <a:solidFill>
                  <a:schemeClr val="tx1"/>
                </a:solidFill>
              </a:ln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Arial" panose="020B0604020202020204" pitchFamily="34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8" cstate="screen"/>
          <a:stretch>
            <a:fillRect/>
          </a:stretch>
        </p:blipFill>
        <p:spPr>
          <a:xfrm>
            <a:off x="7494898" y="1523637"/>
            <a:ext cx="203612" cy="19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800">
        <p:random/>
      </p:transition>
    </mc:Choice>
    <mc:Fallback>
      <p:transition spd="slow" advTm="128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45485" y="359410"/>
            <a:ext cx="556260" cy="48323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25460" y="297815"/>
            <a:ext cx="612775" cy="51689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3" name="PA-矩形 86"/>
          <p:cNvSpPr/>
          <p:nvPr>
            <p:custDataLst>
              <p:tags r:id="rId3"/>
            </p:custDataLst>
          </p:nvPr>
        </p:nvSpPr>
        <p:spPr>
          <a:xfrm>
            <a:off x="4697843" y="278298"/>
            <a:ext cx="279590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Preparation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072005" y="1094740"/>
            <a:ext cx="766635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1.The position of the LED lights in the robot car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510" y="1100736"/>
            <a:ext cx="404635" cy="4544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510" y="1768213"/>
            <a:ext cx="404635" cy="454436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072005" y="1762760"/>
            <a:ext cx="582612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Learn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about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the principle of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LED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576705" y="2497455"/>
            <a:ext cx="9718040" cy="295338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Programming method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:</a:t>
            </a:r>
            <a:endParaRPr 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Mode 1 online programming: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First, we need to connect the micro:bit to the computer by USB cable. The computer will pop up a USB flash drive and click on the URL in the USB flash drive:</a:t>
            </a:r>
            <a:r>
              <a:rPr b="1" dirty="0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http://microbit.org/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to enter the programming interface. Add the Yahboom package</a:t>
            </a:r>
            <a:r>
              <a:rPr lang="en-US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: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https://github.com/lzty634158/</a:t>
            </a:r>
            <a:r>
              <a:rPr lang="en-US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Tiny-bit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to program.</a:t>
            </a:r>
            <a:endParaRPr b="1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endParaRPr b="1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b="1" dirty="0">
                <a:solidFill>
                  <a:srgbClr val="00B05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Mode 2 offline programming: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We need to open the offline programming software. After the installation is complete, enter the programming interface, click【New Project】, add Yahboom package:</a:t>
            </a:r>
            <a:r>
              <a:rPr b="1" dirty="0">
                <a:solidFill>
                  <a:srgbClr val="00B05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https://github.com/lzty634158/</a:t>
            </a:r>
            <a:r>
              <a:rPr lang="en-US" b="1" dirty="0">
                <a:solidFill>
                  <a:srgbClr val="00B05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Tiny-bit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, you can program.</a:t>
            </a:r>
            <a:endParaRPr b="1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525770" y="5856605"/>
            <a:ext cx="139128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33445" y="348615"/>
            <a:ext cx="537210" cy="44196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7960995" y="317500"/>
            <a:ext cx="556260" cy="48514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400040" y="5899150"/>
            <a:ext cx="144335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805" y="1505585"/>
            <a:ext cx="3679190" cy="3304540"/>
          </a:xfrm>
          <a:prstGeom prst="rect">
            <a:avLst/>
          </a:prstGeom>
        </p:spPr>
      </p:pic>
      <p:sp>
        <p:nvSpPr>
          <p:cNvPr id="4" name="PA-矩形 86"/>
          <p:cNvSpPr/>
          <p:nvPr>
            <p:custDataLst>
              <p:tags r:id="rId4"/>
            </p:custDataLst>
          </p:nvPr>
        </p:nvSpPr>
        <p:spPr>
          <a:xfrm>
            <a:off x="4697843" y="278298"/>
            <a:ext cx="279590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Preparation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329055" y="922020"/>
            <a:ext cx="9166860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In the picture shown below, the two white squares circled by the red wire frame are the colorful lights on the Tiny-bit.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29055" y="5084445"/>
            <a:ext cx="916686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Principle: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LED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light 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(red, green, blue) are packaged in the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LED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module. We can mix different colors(256*256*256) by controlling the brightness of the three LEDs.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330575" y="434975"/>
            <a:ext cx="612775" cy="52768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041005" y="422275"/>
            <a:ext cx="632460" cy="55372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610225" y="5774055"/>
            <a:ext cx="141414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PA-矩形 86"/>
          <p:cNvSpPr/>
          <p:nvPr>
            <p:custDataLst>
              <p:tags r:id="rId3"/>
            </p:custDataLst>
          </p:nvPr>
        </p:nvSpPr>
        <p:spPr>
          <a:xfrm>
            <a:off x="4311763" y="367198"/>
            <a:ext cx="320865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Learning goal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60855" y="1432560"/>
            <a:ext cx="867029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Learn how to use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LED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lights graphically program building blocks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90" y="1520471"/>
            <a:ext cx="404635" cy="4544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90" y="2193663"/>
            <a:ext cx="404635" cy="454436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760855" y="2051685"/>
            <a:ext cx="7940040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2.We will make 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Two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LED 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lights alternately light up different colors</a:t>
            </a:r>
            <a:endParaRPr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pic>
        <p:nvPicPr>
          <p:cNvPr id="2" name="PA-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10310" y="1066165"/>
            <a:ext cx="525780" cy="560070"/>
          </a:xfrm>
          <a:prstGeom prst="rect">
            <a:avLst/>
          </a:prstGeom>
        </p:spPr>
      </p:pic>
      <p:sp>
        <p:nvSpPr>
          <p:cNvPr id="3" name="PA-矩形 86"/>
          <p:cNvSpPr/>
          <p:nvPr>
            <p:custDataLst>
              <p:tags r:id="rId5"/>
            </p:custDataLst>
          </p:nvPr>
        </p:nvSpPr>
        <p:spPr>
          <a:xfrm>
            <a:off x="4043475" y="370373"/>
            <a:ext cx="38303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Search for block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736090" y="1146810"/>
            <a:ext cx="9576435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The following is the location of the building blocks required for this programming.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270" y="1626235"/>
            <a:ext cx="3836670" cy="4010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8210" y="1626235"/>
            <a:ext cx="4210050" cy="4023360"/>
          </a:xfrm>
          <a:prstGeom prst="rect">
            <a:avLst/>
          </a:prstGeom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610225" y="5774055"/>
            <a:ext cx="141414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55943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3" name="PA-矩形 86"/>
          <p:cNvSpPr/>
          <p:nvPr>
            <p:custDataLst>
              <p:tags r:id="rId3"/>
            </p:custDataLst>
          </p:nvPr>
        </p:nvSpPr>
        <p:spPr>
          <a:xfrm>
            <a:off x="4043475" y="370373"/>
            <a:ext cx="38303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Search for block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70" y="1138555"/>
            <a:ext cx="4525645" cy="1533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025" y="1138555"/>
            <a:ext cx="5142230" cy="45116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670" y="2750185"/>
            <a:ext cx="4525645" cy="1377315"/>
          </a:xfrm>
          <a:prstGeom prst="rect">
            <a:avLst/>
          </a:prstGeom>
        </p:spPr>
      </p:pic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610225" y="5774055"/>
            <a:ext cx="141414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28695" y="302895"/>
            <a:ext cx="612775" cy="64452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240" y="222250"/>
            <a:ext cx="641985" cy="60896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3" name="PA-矩形 86"/>
          <p:cNvSpPr/>
          <p:nvPr>
            <p:custDataLst>
              <p:tags r:id="rId3"/>
            </p:custDataLst>
          </p:nvPr>
        </p:nvSpPr>
        <p:spPr>
          <a:xfrm>
            <a:off x="4180635" y="367198"/>
            <a:ext cx="38303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Search for block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510" y="1411605"/>
            <a:ext cx="5772150" cy="3028950"/>
          </a:xfrm>
          <a:prstGeom prst="rect">
            <a:avLst/>
          </a:prstGeom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610225" y="5774055"/>
            <a:ext cx="141414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364865" y="314325"/>
            <a:ext cx="565150" cy="59626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22300" cy="53022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pic>
        <p:nvPicPr>
          <p:cNvPr id="2" name="PA-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93800" y="1134110"/>
            <a:ext cx="525780" cy="560070"/>
          </a:xfrm>
          <a:prstGeom prst="rect">
            <a:avLst/>
          </a:prstGeom>
        </p:spPr>
      </p:pic>
      <p:sp>
        <p:nvSpPr>
          <p:cNvPr id="4" name="PA-矩形 86"/>
          <p:cNvSpPr/>
          <p:nvPr>
            <p:custDataLst>
              <p:tags r:id="rId5"/>
            </p:custDataLst>
          </p:nvPr>
        </p:nvSpPr>
        <p:spPr>
          <a:xfrm>
            <a:off x="4157140" y="370373"/>
            <a:ext cx="351790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Combine block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719580" y="1134110"/>
            <a:ext cx="524065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The summary program is shown below: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850" y="1733550"/>
            <a:ext cx="3495675" cy="3390900"/>
          </a:xfrm>
          <a:prstGeom prst="rect">
            <a:avLst/>
          </a:prstGeom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610225" y="5774055"/>
            <a:ext cx="141414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1"/>
</p:tagLst>
</file>

<file path=ppt/tags/tag10.xml><?xml version="1.0" encoding="utf-8"?>
<p:tagLst xmlns:p="http://schemas.openxmlformats.org/presentationml/2006/main">
  <p:tag name="PA" val="v5.1.1"/>
</p:tagLst>
</file>

<file path=ppt/tags/tag11.xml><?xml version="1.0" encoding="utf-8"?>
<p:tagLst xmlns:p="http://schemas.openxmlformats.org/presentationml/2006/main">
  <p:tag name="PA" val="v5.1.1"/>
  <p:tag name="RESOURCELIBID_ANIM" val="430"/>
</p:tagLst>
</file>

<file path=ppt/tags/tag12.xml><?xml version="1.0" encoding="utf-8"?>
<p:tagLst xmlns:p="http://schemas.openxmlformats.org/presentationml/2006/main">
  <p:tag name="PA" val="v5.1.1"/>
  <p:tag name="RESOURCELIBID_ANIM" val="430"/>
</p:tagLst>
</file>

<file path=ppt/tags/tag13.xml><?xml version="1.0" encoding="utf-8"?>
<p:tagLst xmlns:p="http://schemas.openxmlformats.org/presentationml/2006/main">
  <p:tag name="PA" val="v5.1.1"/>
  <p:tag name="RESOURCELIBID_ANIM" val="430"/>
</p:tagLst>
</file>

<file path=ppt/tags/tag14.xml><?xml version="1.0" encoding="utf-8"?>
<p:tagLst xmlns:p="http://schemas.openxmlformats.org/presentationml/2006/main">
  <p:tag name="PA" val="v5.1.1"/>
  <p:tag name="RESOURCELIBID_ANIM" val="430"/>
</p:tagLst>
</file>

<file path=ppt/tags/tag15.xml><?xml version="1.0" encoding="utf-8"?>
<p:tagLst xmlns:p="http://schemas.openxmlformats.org/presentationml/2006/main">
  <p:tag name="PA" val="v5.1.1"/>
  <p:tag name="RESOURCELIBID_ANIM" val="430"/>
</p:tagLst>
</file>

<file path=ppt/tags/tag16.xml><?xml version="1.0" encoding="utf-8"?>
<p:tagLst xmlns:p="http://schemas.openxmlformats.org/presentationml/2006/main">
  <p:tag name="PA" val="v5.1.1"/>
  <p:tag name="RESOURCELIBID_ANIM" val="430"/>
</p:tagLst>
</file>

<file path=ppt/tags/tag17.xml><?xml version="1.0" encoding="utf-8"?>
<p:tagLst xmlns:p="http://schemas.openxmlformats.org/presentationml/2006/main">
  <p:tag name="PA" val="v5.1.1"/>
  <p:tag name="RESOURCELIBID_ANIM" val="430"/>
</p:tagLst>
</file>

<file path=ppt/tags/tag18.xml><?xml version="1.0" encoding="utf-8"?>
<p:tagLst xmlns:p="http://schemas.openxmlformats.org/presentationml/2006/main">
  <p:tag name="PA" val="v5.1.1"/>
  <p:tag name="RESOURCELIBID_ANIM" val="430"/>
</p:tagLst>
</file>

<file path=ppt/tags/tag19.xml><?xml version="1.0" encoding="utf-8"?>
<p:tagLst xmlns:p="http://schemas.openxmlformats.org/presentationml/2006/main">
  <p:tag name="PA" val="v5.1.1"/>
  <p:tag name="RESOURCELIBID_ANIM" val="430"/>
</p:tagLst>
</file>

<file path=ppt/tags/tag2.xml><?xml version="1.0" encoding="utf-8"?>
<p:tagLst xmlns:p="http://schemas.openxmlformats.org/presentationml/2006/main">
  <p:tag name="PA" val="v5.1.1"/>
</p:tagLst>
</file>

<file path=ppt/tags/tag20.xml><?xml version="1.0" encoding="utf-8"?>
<p:tagLst xmlns:p="http://schemas.openxmlformats.org/presentationml/2006/main">
  <p:tag name="PA" val="v5.1.1"/>
  <p:tag name="RESOURCELIBID_ANIM" val="430"/>
</p:tagLst>
</file>

<file path=ppt/tags/tag21.xml><?xml version="1.0" encoding="utf-8"?>
<p:tagLst xmlns:p="http://schemas.openxmlformats.org/presentationml/2006/main">
  <p:tag name="PA" val="v5.1.1"/>
  <p:tag name="RESOURCELIBID_ANIM" val="430"/>
</p:tagLst>
</file>

<file path=ppt/tags/tag22.xml><?xml version="1.0" encoding="utf-8"?>
<p:tagLst xmlns:p="http://schemas.openxmlformats.org/presentationml/2006/main">
  <p:tag name="PA" val="v5.1.1"/>
  <p:tag name="RESOURCELIBID_ANIM" val="430"/>
</p:tagLst>
</file>

<file path=ppt/tags/tag23.xml><?xml version="1.0" encoding="utf-8"?>
<p:tagLst xmlns:p="http://schemas.openxmlformats.org/presentationml/2006/main">
  <p:tag name="PA" val="v5.1.1"/>
  <p:tag name="RESOURCELIBID_ANIM" val="430"/>
</p:tagLst>
</file>

<file path=ppt/tags/tag24.xml><?xml version="1.0" encoding="utf-8"?>
<p:tagLst xmlns:p="http://schemas.openxmlformats.org/presentationml/2006/main">
  <p:tag name="PA" val="v5.1.1"/>
  <p:tag name="RESOURCELIBID_ANIM" val="430"/>
</p:tagLst>
</file>

<file path=ppt/tags/tag3.xml><?xml version="1.0" encoding="utf-8"?>
<p:tagLst xmlns:p="http://schemas.openxmlformats.org/presentationml/2006/main">
  <p:tag name="PA" val="v5.1.1"/>
  <p:tag name="RESOURCELIBID_ANIM" val="430"/>
</p:tagLst>
</file>

<file path=ppt/tags/tag4.xml><?xml version="1.0" encoding="utf-8"?>
<p:tagLst xmlns:p="http://schemas.openxmlformats.org/presentationml/2006/main">
  <p:tag name="PA" val="v5.1.1"/>
  <p:tag name="RESOURCELIBID_ANIM" val="431"/>
</p:tagLst>
</file>

<file path=ppt/tags/tag5.xml><?xml version="1.0" encoding="utf-8"?>
<p:tagLst xmlns:p="http://schemas.openxmlformats.org/presentationml/2006/main">
  <p:tag name="PA" val="v5.1.1"/>
  <p:tag name="RESOURCELIBID_ANIM" val="431"/>
</p:tagLst>
</file>

<file path=ppt/tags/tag6.xml><?xml version="1.0" encoding="utf-8"?>
<p:tagLst xmlns:p="http://schemas.openxmlformats.org/presentationml/2006/main">
  <p:tag name="PA" val="v5.1.1"/>
  <p:tag name="RESOURCELIBID_ANIM" val="430"/>
</p:tagLst>
</file>

<file path=ppt/tags/tag7.xml><?xml version="1.0" encoding="utf-8"?>
<p:tagLst xmlns:p="http://schemas.openxmlformats.org/presentationml/2006/main">
  <p:tag name="PA" val="v5.1.1"/>
  <p:tag name="RESOURCELIBID_ANIM" val="430"/>
</p:tagLst>
</file>

<file path=ppt/tags/tag8.xml><?xml version="1.0" encoding="utf-8"?>
<p:tagLst xmlns:p="http://schemas.openxmlformats.org/presentationml/2006/main">
  <p:tag name="KSO_WM_SLIDE_MODEL_TYPE" val="cover"/>
</p:tagLst>
</file>

<file path=ppt/tags/tag9.xml><?xml version="1.0" encoding="utf-8"?>
<p:tagLst xmlns:p="http://schemas.openxmlformats.org/presentationml/2006/main">
  <p:tag name="PA" val="v5.1.1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E6406"/>
      </a:accent1>
      <a:accent2>
        <a:srgbClr val="FF7E2F"/>
      </a:accent2>
      <a:accent3>
        <a:srgbClr val="FC670C"/>
      </a:accent3>
      <a:accent4>
        <a:srgbClr val="EA8908"/>
      </a:accent4>
      <a:accent5>
        <a:srgbClr val="E55A0D"/>
      </a:accent5>
      <a:accent6>
        <a:srgbClr val="CF4507"/>
      </a:accent6>
      <a:hlink>
        <a:srgbClr val="FE6406"/>
      </a:hlink>
      <a:folHlink>
        <a:srgbClr val="BFBFB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FE6406"/>
    </a:accent1>
    <a:accent2>
      <a:srgbClr val="FF7E2F"/>
    </a:accent2>
    <a:accent3>
      <a:srgbClr val="FC670C"/>
    </a:accent3>
    <a:accent4>
      <a:srgbClr val="EA8908"/>
    </a:accent4>
    <a:accent5>
      <a:srgbClr val="E55A0D"/>
    </a:accent5>
    <a:accent6>
      <a:srgbClr val="CF4507"/>
    </a:accent6>
    <a:hlink>
      <a:srgbClr val="FE640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1771</Words>
  <Application>WPS 演示</Application>
  <PresentationFormat>宽屏</PresentationFormat>
  <Paragraphs>83</Paragraphs>
  <Slides>12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宋体</vt:lpstr>
      <vt:lpstr>Wingdings</vt:lpstr>
      <vt:lpstr>思源黑体 CN Bold</vt:lpstr>
      <vt:lpstr>黑体</vt:lpstr>
      <vt:lpstr>华文中宋</vt:lpstr>
      <vt:lpstr>隶书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超级无敌小胖仔</cp:lastModifiedBy>
  <cp:revision>272</cp:revision>
  <dcterms:created xsi:type="dcterms:W3CDTF">2017-08-18T03:02:00Z</dcterms:created>
  <dcterms:modified xsi:type="dcterms:W3CDTF">2019-06-11T01:05:41Z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